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8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5" r:id="rId19"/>
    <p:sldId id="277" r:id="rId20"/>
    <p:sldId id="278" r:id="rId21"/>
    <p:sldId id="279" r:id="rId2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92" d="100"/>
          <a:sy n="92" d="100"/>
        </p:scale>
        <p:origin x="-106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B606-9B0A-4F25-9623-38421E4C399F}" type="datetimeFigureOut">
              <a:rPr lang="ca-ES" smtClean="0"/>
              <a:t>8/3/2021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B1D0-11E7-4808-8BD8-B21887506DC6}" type="slidenum">
              <a:rPr lang="ca-ES" smtClean="0"/>
              <a:t>‹Nº›</a:t>
            </a:fld>
            <a:endParaRPr lang="ca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258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B606-9B0A-4F25-9623-38421E4C399F}" type="datetimeFigureOut">
              <a:rPr lang="ca-ES" smtClean="0"/>
              <a:t>8/3/2021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B1D0-11E7-4808-8BD8-B21887506DC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08879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B606-9B0A-4F25-9623-38421E4C399F}" type="datetimeFigureOut">
              <a:rPr lang="ca-ES" smtClean="0"/>
              <a:t>8/3/2021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B1D0-11E7-4808-8BD8-B21887506DC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5540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B606-9B0A-4F25-9623-38421E4C399F}" type="datetimeFigureOut">
              <a:rPr lang="ca-ES" smtClean="0"/>
              <a:t>8/3/2021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B1D0-11E7-4808-8BD8-B21887506DC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75461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B606-9B0A-4F25-9623-38421E4C399F}" type="datetimeFigureOut">
              <a:rPr lang="ca-ES" smtClean="0"/>
              <a:t>8/3/2021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B1D0-11E7-4808-8BD8-B21887506DC6}" type="slidenum">
              <a:rPr lang="ca-ES" smtClean="0"/>
              <a:t>‹Nº›</a:t>
            </a:fld>
            <a:endParaRPr lang="ca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707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B606-9B0A-4F25-9623-38421E4C399F}" type="datetimeFigureOut">
              <a:rPr lang="ca-ES" smtClean="0"/>
              <a:t>8/3/2021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B1D0-11E7-4808-8BD8-B21887506DC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70192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B606-9B0A-4F25-9623-38421E4C399F}" type="datetimeFigureOut">
              <a:rPr lang="ca-ES" smtClean="0"/>
              <a:t>8/3/2021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B1D0-11E7-4808-8BD8-B21887506DC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52765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B606-9B0A-4F25-9623-38421E4C399F}" type="datetimeFigureOut">
              <a:rPr lang="ca-ES" smtClean="0"/>
              <a:t>8/3/2021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B1D0-11E7-4808-8BD8-B21887506DC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76219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B606-9B0A-4F25-9623-38421E4C399F}" type="datetimeFigureOut">
              <a:rPr lang="ca-ES" smtClean="0"/>
              <a:t>8/3/2021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B1D0-11E7-4808-8BD8-B21887506DC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38372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179B606-9B0A-4F25-9623-38421E4C399F}" type="datetimeFigureOut">
              <a:rPr lang="ca-ES" smtClean="0"/>
              <a:t>8/3/2021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1EB1D0-11E7-4808-8BD8-B21887506DC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4874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B606-9B0A-4F25-9623-38421E4C399F}" type="datetimeFigureOut">
              <a:rPr lang="ca-ES" smtClean="0"/>
              <a:t>8/3/2021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B1D0-11E7-4808-8BD8-B21887506DC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85846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179B606-9B0A-4F25-9623-38421E4C399F}" type="datetimeFigureOut">
              <a:rPr lang="ca-ES" smtClean="0"/>
              <a:t>8/3/2021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F1EB1D0-11E7-4808-8BD8-B21887506DC6}" type="slidenum">
              <a:rPr lang="ca-ES" smtClean="0"/>
              <a:t>‹Nº›</a:t>
            </a:fld>
            <a:endParaRPr lang="ca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296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0051" y="645831"/>
            <a:ext cx="10058400" cy="3566160"/>
          </a:xfrm>
        </p:spPr>
        <p:txBody>
          <a:bodyPr/>
          <a:lstStyle/>
          <a:p>
            <a:r>
              <a:rPr lang="ca-ES" b="1" dirty="0"/>
              <a:t>PROTECCIÓN Y SEGURIDAD DE LAS PERSONAS MAYORES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a-ES" dirty="0"/>
              <a:t>Oviedo 9 de </a:t>
            </a:r>
            <a:r>
              <a:rPr lang="ca-ES" dirty="0" err="1"/>
              <a:t>marzo</a:t>
            </a:r>
            <a:r>
              <a:rPr lang="ca-ES" dirty="0"/>
              <a:t> de 2021</a:t>
            </a:r>
          </a:p>
        </p:txBody>
      </p:sp>
    </p:spTree>
    <p:extLst>
      <p:ext uri="{BB962C8B-B14F-4D97-AF65-F5344CB8AC3E}">
        <p14:creationId xmlns:p14="http://schemas.microsoft.com/office/powerpoint/2010/main" val="180517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b="1" dirty="0"/>
              <a:t>LA INTERVENCIÓN DEL NOTARIO Y EL PROBLEMA DE LA CAPACIDAD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a-ES" sz="2400" dirty="0"/>
          </a:p>
          <a:p>
            <a:pPr algn="just"/>
            <a:r>
              <a:rPr lang="ca-ES" sz="2400" dirty="0"/>
              <a:t>El </a:t>
            </a:r>
            <a:r>
              <a:rPr lang="ca-ES" sz="2400" dirty="0" err="1"/>
              <a:t>notario</a:t>
            </a:r>
            <a:r>
              <a:rPr lang="ca-ES" sz="2400" dirty="0"/>
              <a:t> es el </a:t>
            </a:r>
            <a:r>
              <a:rPr lang="ca-ES" sz="2400" dirty="0" err="1"/>
              <a:t>funcionario</a:t>
            </a:r>
            <a:r>
              <a:rPr lang="ca-ES" sz="2400" dirty="0"/>
              <a:t> </a:t>
            </a:r>
            <a:r>
              <a:rPr lang="ca-ES" sz="2400" dirty="0" err="1"/>
              <a:t>público</a:t>
            </a:r>
            <a:r>
              <a:rPr lang="ca-ES" sz="2400" dirty="0"/>
              <a:t> que da fe de los </a:t>
            </a:r>
            <a:r>
              <a:rPr lang="ca-ES" sz="2400" dirty="0" err="1"/>
              <a:t>actos</a:t>
            </a:r>
            <a:r>
              <a:rPr lang="ca-ES" sz="2400" dirty="0"/>
              <a:t> con </a:t>
            </a:r>
            <a:r>
              <a:rPr lang="ca-ES" sz="2400" dirty="0" err="1"/>
              <a:t>trascendencia</a:t>
            </a:r>
            <a:r>
              <a:rPr lang="ca-ES" sz="2400" dirty="0"/>
              <a:t> jurídica en el </a:t>
            </a:r>
            <a:r>
              <a:rPr lang="ca-ES" sz="2400" dirty="0" err="1"/>
              <a:t>ámbito</a:t>
            </a:r>
            <a:r>
              <a:rPr lang="ca-ES" sz="2400" dirty="0"/>
              <a:t> extrajudicial. Es </a:t>
            </a:r>
            <a:r>
              <a:rPr lang="ca-ES" sz="2400" dirty="0" err="1"/>
              <a:t>independiente</a:t>
            </a:r>
            <a:r>
              <a:rPr lang="ca-ES" sz="2400" dirty="0"/>
              <a:t> y presta </a:t>
            </a:r>
            <a:r>
              <a:rPr lang="ca-ES" sz="2400" dirty="0" err="1"/>
              <a:t>asesoramiento</a:t>
            </a:r>
            <a:r>
              <a:rPr lang="ca-ES" sz="2400" dirty="0"/>
              <a:t>.</a:t>
            </a:r>
          </a:p>
          <a:p>
            <a:pPr algn="just"/>
            <a:endParaRPr lang="es-ES" sz="2400" dirty="0"/>
          </a:p>
          <a:p>
            <a:pPr lvl="0" algn="just"/>
            <a:r>
              <a:rPr lang="ca-ES" sz="2400" b="1" u="sng" dirty="0" err="1"/>
              <a:t>Libertad</a:t>
            </a:r>
            <a:r>
              <a:rPr lang="ca-ES" sz="2400" b="1" u="sng" dirty="0"/>
              <a:t> de </a:t>
            </a:r>
            <a:r>
              <a:rPr lang="ca-ES" sz="2400" b="1" u="sng" dirty="0" err="1"/>
              <a:t>elección</a:t>
            </a:r>
            <a:r>
              <a:rPr lang="ca-ES" sz="2400" b="1" u="sng" dirty="0"/>
              <a:t>.</a:t>
            </a:r>
          </a:p>
          <a:p>
            <a:pPr lvl="0" algn="just"/>
            <a:endParaRPr lang="ca-ES" sz="2400" b="1" u="sng" dirty="0"/>
          </a:p>
          <a:p>
            <a:pPr lvl="0" algn="just"/>
            <a:r>
              <a:rPr lang="ca-ES" sz="2400" b="1" u="sng" dirty="0"/>
              <a:t>¿De </a:t>
            </a:r>
            <a:r>
              <a:rPr lang="ca-ES" sz="2400" b="1" u="sng" dirty="0" err="1"/>
              <a:t>qué</a:t>
            </a:r>
            <a:r>
              <a:rPr lang="ca-ES" sz="2400" b="1" u="sng" dirty="0"/>
              <a:t> da fe?</a:t>
            </a:r>
            <a:r>
              <a:rPr lang="ca-ES" sz="2400" dirty="0"/>
              <a:t> 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690071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b="1" dirty="0"/>
              <a:t>LA INTERVENCIÓN DEL NOTARIO Y EL PROBLEMA DE LA CAPACIDAD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a-ES" sz="2400" dirty="0"/>
          </a:p>
          <a:p>
            <a:pPr algn="just"/>
            <a:r>
              <a:rPr lang="ca-ES" sz="2400" dirty="0"/>
              <a:t>El </a:t>
            </a:r>
            <a:r>
              <a:rPr lang="ca-ES" sz="2400" dirty="0" err="1"/>
              <a:t>concepto</a:t>
            </a:r>
            <a:r>
              <a:rPr lang="ca-ES" sz="2400" dirty="0"/>
              <a:t> </a:t>
            </a:r>
            <a:r>
              <a:rPr lang="ca-ES" sz="2400" dirty="0" err="1"/>
              <a:t>clave</a:t>
            </a:r>
            <a:r>
              <a:rPr lang="ca-ES" sz="2400" dirty="0"/>
              <a:t> es </a:t>
            </a:r>
            <a:r>
              <a:rPr lang="ca-ES" sz="2400" b="1" dirty="0"/>
              <a:t>“</a:t>
            </a:r>
            <a:r>
              <a:rPr lang="ca-ES" sz="2400" b="1" dirty="0" err="1"/>
              <a:t>capacidad</a:t>
            </a:r>
            <a:r>
              <a:rPr lang="ca-ES" sz="2400" b="1" dirty="0"/>
              <a:t> </a:t>
            </a:r>
            <a:r>
              <a:rPr lang="ca-ES" sz="2400" b="1" dirty="0" err="1"/>
              <a:t>suficiente</a:t>
            </a:r>
            <a:r>
              <a:rPr lang="ca-ES" sz="2400" b="1" dirty="0"/>
              <a:t>” </a:t>
            </a:r>
            <a:r>
              <a:rPr lang="ca-ES" sz="2400" dirty="0"/>
              <a:t>en vista de la </a:t>
            </a:r>
            <a:r>
              <a:rPr lang="ca-ES" sz="2400" dirty="0" err="1"/>
              <a:t>naturaleza</a:t>
            </a:r>
            <a:r>
              <a:rPr lang="ca-ES" sz="2400" dirty="0"/>
              <a:t> del </a:t>
            </a:r>
            <a:r>
              <a:rPr lang="ca-ES" sz="2400" dirty="0" err="1"/>
              <a:t>acto</a:t>
            </a:r>
            <a:r>
              <a:rPr lang="ca-ES" sz="2400" dirty="0"/>
              <a:t> o </a:t>
            </a:r>
            <a:r>
              <a:rPr lang="ca-ES" sz="2400" dirty="0" err="1"/>
              <a:t>contrato</a:t>
            </a:r>
            <a:r>
              <a:rPr lang="ca-ES" sz="2400" dirty="0"/>
              <a:t>.</a:t>
            </a:r>
            <a:endParaRPr lang="es-ES" sz="2400" dirty="0"/>
          </a:p>
          <a:p>
            <a:pPr lvl="0" algn="just"/>
            <a:r>
              <a:rPr lang="ca-ES" sz="2400" b="1" u="sng" dirty="0" err="1"/>
              <a:t>Capacidad</a:t>
            </a:r>
            <a:r>
              <a:rPr lang="ca-ES" sz="2400" b="1" u="sng" dirty="0"/>
              <a:t> </a:t>
            </a:r>
            <a:r>
              <a:rPr lang="ca-ES" sz="2400" b="1" u="sng" dirty="0" err="1"/>
              <a:t>suficiente</a:t>
            </a:r>
            <a:r>
              <a:rPr lang="ca-ES" sz="2400" b="1" u="sng" dirty="0"/>
              <a:t>.</a:t>
            </a:r>
            <a:endParaRPr lang="ca-ES" sz="2400" dirty="0"/>
          </a:p>
          <a:p>
            <a:pPr lvl="0" algn="just"/>
            <a:endParaRPr lang="ca-ES" sz="2400" b="1" u="sng" dirty="0"/>
          </a:p>
          <a:p>
            <a:pPr lvl="0" algn="just"/>
            <a:r>
              <a:rPr lang="ca-ES" sz="2400" b="1" u="sng" dirty="0" err="1"/>
              <a:t>Personas</a:t>
            </a:r>
            <a:r>
              <a:rPr lang="ca-ES" sz="2400" b="1" u="sng" dirty="0"/>
              <a:t> con </a:t>
            </a:r>
            <a:r>
              <a:rPr lang="ca-ES" sz="2400" b="1" u="sng" dirty="0" err="1"/>
              <a:t>capacidad</a:t>
            </a:r>
            <a:r>
              <a:rPr lang="ca-ES" sz="2400" b="1" u="sng" dirty="0"/>
              <a:t> modificada </a:t>
            </a:r>
            <a:r>
              <a:rPr lang="ca-ES" sz="2400" b="1" u="sng" dirty="0" err="1"/>
              <a:t>judicialmente</a:t>
            </a:r>
            <a:r>
              <a:rPr lang="ca-ES" sz="2400" b="1" u="sng" dirty="0"/>
              <a:t>.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772144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a-ES" sz="3600" b="1" dirty="0"/>
              <a:t>EL PODER PREVENTIVO O CON SUBSITENCIA DE EFECTOS: En </a:t>
            </a:r>
            <a:r>
              <a:rPr lang="ca-ES" sz="3600" b="1" dirty="0" err="1"/>
              <a:t>previsión</a:t>
            </a:r>
            <a:r>
              <a:rPr lang="ca-ES" sz="3600" b="1" dirty="0"/>
              <a:t> </a:t>
            </a:r>
            <a:r>
              <a:rPr lang="ca-ES" sz="3600" b="1" dirty="0" err="1"/>
              <a:t>sobrevenida</a:t>
            </a:r>
            <a:r>
              <a:rPr lang="ca-ES" sz="3600" b="1" dirty="0"/>
              <a:t> de la </a:t>
            </a:r>
            <a:r>
              <a:rPr lang="ca-ES" sz="3600" b="1" dirty="0" err="1"/>
              <a:t>capacidad</a:t>
            </a:r>
            <a:r>
              <a:rPr lang="ca-ES" sz="3600" b="1" dirty="0"/>
              <a:t>.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endParaRPr lang="ca-ES" sz="2400" dirty="0"/>
          </a:p>
          <a:p>
            <a:pPr algn="just"/>
            <a:r>
              <a:rPr lang="ca-ES" sz="2400" dirty="0" err="1"/>
              <a:t>Escritura</a:t>
            </a:r>
            <a:r>
              <a:rPr lang="ca-ES" sz="2400" dirty="0"/>
              <a:t> notarial en </a:t>
            </a:r>
            <a:r>
              <a:rPr lang="ca-ES" sz="2400" dirty="0" err="1"/>
              <a:t>previsión</a:t>
            </a:r>
            <a:r>
              <a:rPr lang="ca-ES" sz="2400" dirty="0"/>
              <a:t> de una </a:t>
            </a:r>
            <a:r>
              <a:rPr lang="ca-ES" sz="2400" dirty="0" err="1"/>
              <a:t>pérdida</a:t>
            </a:r>
            <a:r>
              <a:rPr lang="ca-ES" sz="2400" dirty="0"/>
              <a:t> o </a:t>
            </a:r>
            <a:r>
              <a:rPr lang="ca-ES" sz="2400" dirty="0" err="1"/>
              <a:t>disminución</a:t>
            </a:r>
            <a:r>
              <a:rPr lang="ca-ES" sz="2400" dirty="0"/>
              <a:t> de las facultades, para lo que se nombra a un </a:t>
            </a:r>
            <a:r>
              <a:rPr lang="ca-ES" sz="2400" b="1" dirty="0"/>
              <a:t>APODERADO.</a:t>
            </a:r>
          </a:p>
          <a:p>
            <a:pPr algn="just"/>
            <a:endParaRPr lang="es-ES" sz="2400" dirty="0"/>
          </a:p>
          <a:p>
            <a:pPr lvl="0" algn="just"/>
            <a:r>
              <a:rPr lang="ca-ES" sz="2400" b="1" dirty="0"/>
              <a:t>Facultades del poder:</a:t>
            </a:r>
          </a:p>
          <a:p>
            <a:pPr lvl="0" algn="just"/>
            <a:endParaRPr lang="es-ES" sz="2400" dirty="0"/>
          </a:p>
          <a:p>
            <a:pPr algn="just"/>
            <a:r>
              <a:rPr lang="ca-ES" sz="2400" dirty="0"/>
              <a:t>1.- General </a:t>
            </a:r>
          </a:p>
          <a:p>
            <a:pPr algn="just"/>
            <a:endParaRPr lang="ca-ES" sz="2400" dirty="0"/>
          </a:p>
          <a:p>
            <a:pPr algn="just"/>
            <a:r>
              <a:rPr lang="ca-ES" sz="2400" dirty="0"/>
              <a:t>2.- </a:t>
            </a:r>
            <a:r>
              <a:rPr lang="ca-ES" sz="2400" dirty="0" err="1"/>
              <a:t>Limitadas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188754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a-ES" sz="3600" b="1" dirty="0"/>
              <a:t>EL PODER PREVENTIVO O CON SUBSISTENCIA DE EFECTOS: En </a:t>
            </a:r>
            <a:r>
              <a:rPr lang="ca-ES" sz="3600" b="1" dirty="0" err="1"/>
              <a:t>previsión</a:t>
            </a:r>
            <a:r>
              <a:rPr lang="ca-ES" sz="3600" b="1" dirty="0"/>
              <a:t> </a:t>
            </a:r>
            <a:r>
              <a:rPr lang="ca-ES" sz="3600" b="1" dirty="0" err="1"/>
              <a:t>sobrevenida</a:t>
            </a:r>
            <a:r>
              <a:rPr lang="ca-ES" sz="3600" b="1" dirty="0"/>
              <a:t> de la </a:t>
            </a:r>
            <a:r>
              <a:rPr lang="ca-ES" sz="3600" b="1" dirty="0" err="1"/>
              <a:t>capacidad</a:t>
            </a:r>
            <a:r>
              <a:rPr lang="ca-ES" sz="3600" b="1" dirty="0"/>
              <a:t>.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a-ES" b="1" dirty="0"/>
              <a:t>¿</a:t>
            </a:r>
            <a:r>
              <a:rPr lang="ca-ES" b="1" dirty="0" err="1"/>
              <a:t>Cuando</a:t>
            </a:r>
            <a:r>
              <a:rPr lang="ca-ES" b="1" dirty="0"/>
              <a:t> </a:t>
            </a:r>
            <a:r>
              <a:rPr lang="ca-ES" b="1" dirty="0" err="1"/>
              <a:t>tiene</a:t>
            </a:r>
            <a:r>
              <a:rPr lang="ca-ES" b="1" dirty="0"/>
              <a:t> </a:t>
            </a:r>
            <a:r>
              <a:rPr lang="ca-ES" b="1" dirty="0" err="1"/>
              <a:t>efectos</a:t>
            </a:r>
            <a:r>
              <a:rPr lang="ca-ES" b="1" dirty="0"/>
              <a:t> el poder? </a:t>
            </a:r>
          </a:p>
          <a:p>
            <a:r>
              <a:rPr lang="ca-ES" sz="2000" dirty="0" err="1"/>
              <a:t>Desde</a:t>
            </a:r>
            <a:r>
              <a:rPr lang="ca-ES" sz="2000" dirty="0"/>
              <a:t> el </a:t>
            </a:r>
            <a:r>
              <a:rPr lang="ca-ES" sz="2000" dirty="0" err="1"/>
              <a:t>momento</a:t>
            </a:r>
            <a:r>
              <a:rPr lang="ca-ES" sz="2000" dirty="0"/>
              <a:t> del </a:t>
            </a:r>
            <a:r>
              <a:rPr lang="ca-ES" sz="2000" dirty="0" err="1"/>
              <a:t>otorgamiento</a:t>
            </a:r>
            <a:r>
              <a:rPr lang="ca-ES" sz="2000" dirty="0"/>
              <a:t>.</a:t>
            </a:r>
          </a:p>
          <a:p>
            <a:r>
              <a:rPr lang="ca-ES" sz="2000" dirty="0" err="1"/>
              <a:t>Desde</a:t>
            </a:r>
            <a:r>
              <a:rPr lang="ca-ES" sz="2000" dirty="0"/>
              <a:t> que se </a:t>
            </a:r>
            <a:r>
              <a:rPr lang="ca-ES" sz="2000" dirty="0" err="1"/>
              <a:t>pierda</a:t>
            </a:r>
            <a:r>
              <a:rPr lang="ca-ES" sz="2000" dirty="0"/>
              <a:t> la </a:t>
            </a:r>
            <a:r>
              <a:rPr lang="ca-ES" sz="2000" dirty="0" err="1"/>
              <a:t>capacidad</a:t>
            </a:r>
            <a:r>
              <a:rPr lang="ca-ES" sz="2000" dirty="0"/>
              <a:t> cognitiva. </a:t>
            </a:r>
            <a:endParaRPr lang="es-ES" sz="2000" dirty="0"/>
          </a:p>
          <a:p>
            <a:r>
              <a:rPr lang="ca-ES" b="1" dirty="0" err="1"/>
              <a:t>Inscripción</a:t>
            </a:r>
            <a:r>
              <a:rPr lang="ca-ES" b="1" dirty="0"/>
              <a:t>.</a:t>
            </a:r>
          </a:p>
          <a:p>
            <a:r>
              <a:rPr lang="ca-ES" b="1" dirty="0" err="1"/>
              <a:t>Extinción</a:t>
            </a:r>
            <a:r>
              <a:rPr lang="ca-ES" b="1" dirty="0"/>
              <a:t>.</a:t>
            </a:r>
            <a:endParaRPr lang="es-ES" b="1" dirty="0"/>
          </a:p>
          <a:p>
            <a:r>
              <a:rPr lang="ca-ES" b="1" dirty="0" err="1"/>
              <a:t>Ineficacia</a:t>
            </a:r>
            <a:r>
              <a:rPr lang="ca-ES" b="1" dirty="0"/>
              <a:t>. </a:t>
            </a:r>
          </a:p>
          <a:p>
            <a:r>
              <a:rPr lang="ca-ES" b="1" dirty="0"/>
              <a:t>Esta figura </a:t>
            </a:r>
            <a:r>
              <a:rPr lang="ca-ES" b="1" dirty="0" err="1"/>
              <a:t>puede</a:t>
            </a:r>
            <a:r>
              <a:rPr lang="ca-ES" b="1" dirty="0"/>
              <a:t> </a:t>
            </a:r>
            <a:r>
              <a:rPr lang="ca-ES" b="1" dirty="0" err="1"/>
              <a:t>ahorrar</a:t>
            </a:r>
            <a:r>
              <a:rPr lang="ca-ES" b="1" dirty="0"/>
              <a:t> “costes y </a:t>
            </a:r>
            <a:r>
              <a:rPr lang="ca-ES" b="1" dirty="0" err="1"/>
              <a:t>tiempo</a:t>
            </a:r>
            <a:r>
              <a:rPr lang="ca-ES" b="1" dirty="0"/>
              <a:t>”</a:t>
            </a:r>
            <a:endParaRPr lang="es-ES" dirty="0"/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362273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a-ES" sz="4000" b="1" dirty="0"/>
              <a:t>LAESCRITURA NOTARIAL DE AUTOTUTELA. DELACIÓN VOLUNTARIA.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a-ES" sz="2400" dirty="0"/>
          </a:p>
          <a:p>
            <a:pPr algn="just"/>
            <a:r>
              <a:rPr lang="ca-ES" sz="2400" dirty="0" err="1"/>
              <a:t>Escritura</a:t>
            </a:r>
            <a:r>
              <a:rPr lang="ca-ES" sz="2400" dirty="0"/>
              <a:t> notarial en </a:t>
            </a:r>
            <a:r>
              <a:rPr lang="ca-ES" sz="2400" dirty="0" err="1"/>
              <a:t>previsión</a:t>
            </a:r>
            <a:r>
              <a:rPr lang="ca-ES" sz="2400" dirty="0"/>
              <a:t> de una futura </a:t>
            </a:r>
            <a:r>
              <a:rPr lang="ca-ES" sz="2400" dirty="0" err="1"/>
              <a:t>pérdida</a:t>
            </a:r>
            <a:r>
              <a:rPr lang="ca-ES" sz="2400" dirty="0"/>
              <a:t> o </a:t>
            </a:r>
            <a:r>
              <a:rPr lang="ca-ES" sz="2400" dirty="0" err="1"/>
              <a:t>disminución</a:t>
            </a:r>
            <a:r>
              <a:rPr lang="ca-ES" sz="2400" dirty="0"/>
              <a:t> de las facultades.</a:t>
            </a:r>
          </a:p>
          <a:p>
            <a:pPr algn="just"/>
            <a:endParaRPr lang="es-ES" sz="2400" dirty="0"/>
          </a:p>
          <a:p>
            <a:pPr algn="just"/>
            <a:r>
              <a:rPr lang="ca-ES" sz="2400" b="1" dirty="0"/>
              <a:t>Tutores: </a:t>
            </a:r>
            <a:r>
              <a:rPr lang="ca-ES" sz="2400" dirty="0" err="1"/>
              <a:t>uno</a:t>
            </a:r>
            <a:r>
              <a:rPr lang="ca-ES" sz="2400" dirty="0"/>
              <a:t> o </a:t>
            </a:r>
            <a:r>
              <a:rPr lang="ca-ES" sz="2400" dirty="0" err="1"/>
              <a:t>más</a:t>
            </a:r>
            <a:r>
              <a:rPr lang="ca-ES" sz="2400" dirty="0"/>
              <a:t>. </a:t>
            </a:r>
            <a:r>
              <a:rPr lang="ca-ES" sz="2400" dirty="0" err="1"/>
              <a:t>Pueden</a:t>
            </a:r>
            <a:r>
              <a:rPr lang="ca-ES" sz="2400" dirty="0"/>
              <a:t> ser </a:t>
            </a:r>
            <a:r>
              <a:rPr lang="ca-ES" sz="2400" dirty="0" err="1"/>
              <a:t>personas</a:t>
            </a:r>
            <a:r>
              <a:rPr lang="ca-ES" sz="2400" dirty="0"/>
              <a:t> </a:t>
            </a:r>
            <a:r>
              <a:rPr lang="ca-ES" sz="2400" dirty="0" err="1"/>
              <a:t>físicas</a:t>
            </a:r>
            <a:r>
              <a:rPr lang="ca-ES" sz="2400" dirty="0"/>
              <a:t>. </a:t>
            </a:r>
            <a:r>
              <a:rPr lang="ca-ES" sz="2400" dirty="0" err="1"/>
              <a:t>También</a:t>
            </a:r>
            <a:r>
              <a:rPr lang="ca-ES" sz="2400" dirty="0"/>
              <a:t> se </a:t>
            </a:r>
            <a:r>
              <a:rPr lang="ca-ES" sz="2400" dirty="0" err="1"/>
              <a:t>puede</a:t>
            </a:r>
            <a:r>
              <a:rPr lang="ca-ES" sz="2400" dirty="0"/>
              <a:t> constituir un </a:t>
            </a:r>
            <a:r>
              <a:rPr lang="ca-ES" sz="2400" dirty="0" err="1"/>
              <a:t>consejo</a:t>
            </a:r>
            <a:r>
              <a:rPr lang="ca-ES" sz="2400" dirty="0"/>
              <a:t> de tutela (</a:t>
            </a:r>
            <a:r>
              <a:rPr lang="ca-ES" sz="2400" dirty="0" err="1"/>
              <a:t>varias</a:t>
            </a:r>
            <a:r>
              <a:rPr lang="ca-ES" sz="2400" dirty="0"/>
              <a:t> persones -</a:t>
            </a:r>
            <a:r>
              <a:rPr lang="ca-ES" sz="2400" dirty="0" err="1"/>
              <a:t>mínimo</a:t>
            </a:r>
            <a:r>
              <a:rPr lang="ca-ES" sz="2400" dirty="0"/>
              <a:t> 3- que </a:t>
            </a:r>
            <a:r>
              <a:rPr lang="ca-ES" sz="2400" dirty="0" err="1"/>
              <a:t>actúan</a:t>
            </a:r>
            <a:r>
              <a:rPr lang="ca-ES" sz="2400" dirty="0"/>
              <a:t> como un </a:t>
            </a:r>
            <a:r>
              <a:rPr lang="ca-ES" sz="2400" dirty="0" err="1"/>
              <a:t>órgano</a:t>
            </a:r>
            <a:r>
              <a:rPr lang="ca-ES" sz="2400" dirty="0"/>
              <a:t> </a:t>
            </a:r>
            <a:r>
              <a:rPr lang="ca-ES" sz="2400" dirty="0" err="1"/>
              <a:t>colegiado</a:t>
            </a:r>
            <a:r>
              <a:rPr lang="ca-ES" sz="2400" dirty="0"/>
              <a:t>).</a:t>
            </a:r>
            <a:endParaRPr lang="es-ES" sz="2400" dirty="0"/>
          </a:p>
          <a:p>
            <a:endParaRPr lang="ca-ES" sz="2400" dirty="0"/>
          </a:p>
        </p:txBody>
      </p:sp>
    </p:spTree>
    <p:extLst>
      <p:ext uri="{BB962C8B-B14F-4D97-AF65-F5344CB8AC3E}">
        <p14:creationId xmlns:p14="http://schemas.microsoft.com/office/powerpoint/2010/main" val="3320605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a-ES" b="1" dirty="0"/>
              <a:t>LA ESCRITURA NOTARIAL DE AUTOTUTELA. DELACIÓN VOLUNTARIA. </a:t>
            </a:r>
            <a:endParaRPr lang="ca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ca-ES" b="1" dirty="0"/>
          </a:p>
          <a:p>
            <a:pPr marL="0" indent="0" algn="just">
              <a:buNone/>
            </a:pPr>
            <a:r>
              <a:rPr lang="ca-ES" b="1" dirty="0"/>
              <a:t>¿</a:t>
            </a:r>
            <a:r>
              <a:rPr lang="ca-ES" b="1" dirty="0" err="1"/>
              <a:t>Cuando</a:t>
            </a:r>
            <a:r>
              <a:rPr lang="ca-ES" b="1" dirty="0"/>
              <a:t> opera esta </a:t>
            </a:r>
            <a:r>
              <a:rPr lang="ca-ES" b="1" dirty="0" err="1"/>
              <a:t>escritura</a:t>
            </a:r>
            <a:r>
              <a:rPr lang="ca-ES" b="1" dirty="0"/>
              <a:t>? </a:t>
            </a:r>
          </a:p>
          <a:p>
            <a:pPr marL="0" indent="0" algn="just">
              <a:buNone/>
            </a:pPr>
            <a:r>
              <a:rPr lang="ca-ES" b="1" dirty="0" err="1"/>
              <a:t>Inscripción</a:t>
            </a:r>
            <a:r>
              <a:rPr lang="ca-ES" b="1" dirty="0"/>
              <a:t>.</a:t>
            </a:r>
          </a:p>
          <a:p>
            <a:pPr marL="0" lvl="0" indent="0" algn="just">
              <a:buNone/>
            </a:pPr>
            <a:r>
              <a:rPr lang="ca-ES" b="1" dirty="0" err="1"/>
              <a:t>Extinción</a:t>
            </a:r>
            <a:r>
              <a:rPr lang="ca-ES" b="1" dirty="0"/>
              <a:t>.</a:t>
            </a:r>
          </a:p>
          <a:p>
            <a:pPr marL="0" lvl="0" indent="0" algn="just">
              <a:buNone/>
            </a:pPr>
            <a:r>
              <a:rPr lang="ca-ES" b="1" dirty="0" err="1"/>
              <a:t>Ineficacia</a:t>
            </a:r>
            <a:r>
              <a:rPr lang="ca-ES" b="1" dirty="0"/>
              <a:t>.</a:t>
            </a:r>
          </a:p>
          <a:p>
            <a:pPr marL="0" lvl="0" indent="0" algn="just">
              <a:buNone/>
            </a:pPr>
            <a:r>
              <a:rPr lang="ca-ES" b="1" dirty="0"/>
              <a:t>Esta figura </a:t>
            </a:r>
            <a:r>
              <a:rPr lang="ca-ES" b="1" dirty="0" err="1"/>
              <a:t>puede</a:t>
            </a:r>
            <a:r>
              <a:rPr lang="ca-ES" b="1" dirty="0"/>
              <a:t> evitar </a:t>
            </a:r>
            <a:r>
              <a:rPr lang="ca-ES" b="1" dirty="0" err="1"/>
              <a:t>conflictividad</a:t>
            </a:r>
            <a:r>
              <a:rPr lang="ca-ES" b="1" dirty="0"/>
              <a:t> familiar y </a:t>
            </a:r>
            <a:r>
              <a:rPr lang="ca-ES" b="1" dirty="0" err="1"/>
              <a:t>luchas</a:t>
            </a:r>
            <a:r>
              <a:rPr lang="ca-ES" b="1" dirty="0"/>
              <a:t> en la </a:t>
            </a:r>
            <a:r>
              <a:rPr lang="ca-ES" b="1" dirty="0" err="1"/>
              <a:t>designación</a:t>
            </a:r>
            <a:r>
              <a:rPr lang="ca-ES" b="1" dirty="0"/>
              <a:t> del tutor.</a:t>
            </a:r>
            <a:endParaRPr lang="es-ES" dirty="0"/>
          </a:p>
          <a:p>
            <a:pPr marL="0" indent="0" algn="just">
              <a:buNone/>
            </a:pPr>
            <a:r>
              <a:rPr lang="ca-ES" b="1" dirty="0" err="1"/>
              <a:t>Ambas</a:t>
            </a:r>
            <a:r>
              <a:rPr lang="ca-ES" b="1" dirty="0"/>
              <a:t> </a:t>
            </a:r>
            <a:r>
              <a:rPr lang="ca-ES" b="1" dirty="0" err="1"/>
              <a:t>figuras</a:t>
            </a:r>
            <a:r>
              <a:rPr lang="ca-ES" b="1" dirty="0"/>
              <a:t> </a:t>
            </a:r>
            <a:r>
              <a:rPr lang="ca-ES" b="1" dirty="0" err="1"/>
              <a:t>tienen</a:t>
            </a:r>
            <a:r>
              <a:rPr lang="ca-ES" b="1" dirty="0"/>
              <a:t> la </a:t>
            </a:r>
            <a:r>
              <a:rPr lang="ca-ES" b="1" dirty="0" err="1"/>
              <a:t>ventaja</a:t>
            </a:r>
            <a:r>
              <a:rPr lang="ca-ES" b="1" dirty="0"/>
              <a:t> de que se </a:t>
            </a:r>
            <a:r>
              <a:rPr lang="ca-ES" b="1" dirty="0" err="1"/>
              <a:t>adecuen</a:t>
            </a:r>
            <a:r>
              <a:rPr lang="ca-ES" b="1" dirty="0"/>
              <a:t> a la </a:t>
            </a:r>
            <a:r>
              <a:rPr lang="ca-ES" b="1" dirty="0" err="1"/>
              <a:t>voluntad</a:t>
            </a:r>
            <a:r>
              <a:rPr lang="ca-ES" b="1" dirty="0"/>
              <a:t> de la persona.</a:t>
            </a:r>
            <a:endParaRPr lang="es-ES" dirty="0"/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186574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b="1" dirty="0"/>
              <a:t>DOCUMENTO DE VOLUNTADES ANTICIPADAS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a-ES" b="1" dirty="0"/>
          </a:p>
          <a:p>
            <a:r>
              <a:rPr lang="ca-ES" b="1" dirty="0"/>
              <a:t>MAL NOMBRADO “TESTAMENTO VITAL.</a:t>
            </a:r>
          </a:p>
          <a:p>
            <a:endParaRPr lang="es-ES" sz="2000" dirty="0"/>
          </a:p>
          <a:p>
            <a:r>
              <a:rPr lang="ca-ES" sz="2600" b="1" dirty="0" err="1"/>
              <a:t>Contenido</a:t>
            </a:r>
            <a:r>
              <a:rPr lang="ca-ES" sz="2600" b="1" dirty="0"/>
              <a:t>.</a:t>
            </a:r>
          </a:p>
          <a:p>
            <a:r>
              <a:rPr lang="ca-ES" sz="2600" b="1" dirty="0"/>
              <a:t>Forma.</a:t>
            </a:r>
          </a:p>
          <a:p>
            <a:r>
              <a:rPr lang="ca-ES" sz="2600" b="1" dirty="0" err="1"/>
              <a:t>Vinculación</a:t>
            </a:r>
            <a:r>
              <a:rPr lang="ca-ES" sz="2600" b="1" dirty="0"/>
              <a:t>.</a:t>
            </a:r>
          </a:p>
          <a:p>
            <a:r>
              <a:rPr lang="ca-ES" sz="2600" b="1" dirty="0" err="1"/>
              <a:t>Otras</a:t>
            </a:r>
            <a:r>
              <a:rPr lang="ca-ES" sz="2600" b="1" dirty="0"/>
              <a:t> </a:t>
            </a:r>
            <a:r>
              <a:rPr lang="ca-ES" sz="2600" b="1" dirty="0" err="1"/>
              <a:t>disposiciones</a:t>
            </a:r>
            <a:r>
              <a:rPr lang="ca-ES" sz="2600" b="1" dirty="0"/>
              <a:t>.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343128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b="1" dirty="0"/>
              <a:t>LA GUARDA DE HECHO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ca-ES" sz="2800" b="1" dirty="0"/>
              <a:t>¿A </a:t>
            </a:r>
            <a:r>
              <a:rPr lang="ca-ES" sz="2800" b="1" dirty="0" err="1"/>
              <a:t>quien</a:t>
            </a:r>
            <a:r>
              <a:rPr lang="ca-ES" sz="2800" b="1" dirty="0"/>
              <a:t> va dirigida?.</a:t>
            </a:r>
            <a:endParaRPr lang="es-ES" sz="2800" dirty="0"/>
          </a:p>
          <a:p>
            <a:pPr marL="0" indent="0" algn="just">
              <a:buNone/>
            </a:pPr>
            <a:endParaRPr lang="es-ES" sz="1800" dirty="0"/>
          </a:p>
          <a:p>
            <a:pPr lvl="0" algn="just"/>
            <a:r>
              <a:rPr lang="ca-ES" sz="2800" b="1" dirty="0" err="1"/>
              <a:t>Regulación</a:t>
            </a:r>
            <a:r>
              <a:rPr lang="ca-ES" sz="2800" b="1" dirty="0"/>
              <a:t>.</a:t>
            </a:r>
          </a:p>
          <a:p>
            <a:pPr lvl="0" algn="just"/>
            <a:r>
              <a:rPr lang="ca-ES" sz="2800" b="1" dirty="0" err="1"/>
              <a:t>Obligaciones</a:t>
            </a:r>
            <a:r>
              <a:rPr lang="ca-ES" sz="2800" b="1" dirty="0"/>
              <a:t>.</a:t>
            </a:r>
          </a:p>
          <a:p>
            <a:pPr lvl="0" algn="just"/>
            <a:r>
              <a:rPr lang="ca-ES" sz="2800" b="1" dirty="0"/>
              <a:t>Funciones.</a:t>
            </a:r>
          </a:p>
          <a:p>
            <a:pPr lvl="0" algn="just"/>
            <a:r>
              <a:rPr lang="ca-ES" sz="2800" b="1" dirty="0" err="1"/>
              <a:t>Extinción</a:t>
            </a:r>
            <a:r>
              <a:rPr lang="ca-ES" sz="2800" b="1" dirty="0"/>
              <a:t>. 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5442823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b="1" dirty="0"/>
              <a:t>EL DEFENSOR JUDICIAL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ca-ES" sz="2400" b="1" dirty="0"/>
          </a:p>
          <a:p>
            <a:pPr algn="just"/>
            <a:r>
              <a:rPr lang="ca-ES" sz="2400" b="1" dirty="0" err="1"/>
              <a:t>Medidas</a:t>
            </a:r>
            <a:r>
              <a:rPr lang="ca-ES" sz="2400" b="1" dirty="0"/>
              <a:t> </a:t>
            </a:r>
            <a:r>
              <a:rPr lang="ca-ES" sz="2400" b="1" dirty="0" err="1"/>
              <a:t>Cautelares</a:t>
            </a:r>
            <a:r>
              <a:rPr lang="ca-ES" sz="2400" b="1" dirty="0"/>
              <a:t> - </a:t>
            </a:r>
            <a:r>
              <a:rPr lang="ca-ES" sz="2400" b="1" dirty="0" err="1"/>
              <a:t>Conflicto</a:t>
            </a:r>
            <a:r>
              <a:rPr lang="ca-ES" sz="2400" b="1" dirty="0"/>
              <a:t> de </a:t>
            </a:r>
            <a:r>
              <a:rPr lang="ca-ES" sz="2400" b="1" dirty="0" err="1"/>
              <a:t>intereses</a:t>
            </a:r>
            <a:r>
              <a:rPr lang="ca-ES" sz="2400" b="1" dirty="0"/>
              <a:t>:</a:t>
            </a:r>
            <a:endParaRPr lang="es-ES" sz="2400" dirty="0"/>
          </a:p>
          <a:p>
            <a:pPr algn="just"/>
            <a:r>
              <a:rPr lang="ca-ES" sz="2400" b="1" dirty="0" err="1"/>
              <a:t>Función</a:t>
            </a:r>
            <a:r>
              <a:rPr lang="ca-ES" sz="2400" b="1" dirty="0"/>
              <a:t>. </a:t>
            </a:r>
          </a:p>
          <a:p>
            <a:pPr algn="just"/>
            <a:r>
              <a:rPr lang="ca-ES" sz="2400" b="1" dirty="0"/>
              <a:t>Aptitud. </a:t>
            </a:r>
          </a:p>
          <a:p>
            <a:pPr algn="just"/>
            <a:r>
              <a:rPr lang="ca-ES" sz="2400" b="1" dirty="0" err="1"/>
              <a:t>Obligaciones</a:t>
            </a:r>
            <a:r>
              <a:rPr lang="ca-ES" sz="2400" b="1" dirty="0"/>
              <a:t> del Defensor Judicial.</a:t>
            </a:r>
            <a:endParaRPr lang="es-ES" sz="2400" dirty="0"/>
          </a:p>
          <a:p>
            <a:pPr algn="just"/>
            <a:r>
              <a:rPr lang="ca-ES" sz="2400" b="1" dirty="0" err="1"/>
              <a:t>Regulación</a:t>
            </a:r>
            <a:r>
              <a:rPr lang="ca-ES" sz="2400" b="1" dirty="0"/>
              <a:t>.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2002047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ES" dirty="0"/>
          </a:p>
          <a:p>
            <a:pPr lvl="1" algn="just"/>
            <a:endParaRPr lang="ca-ES" sz="3000" dirty="0"/>
          </a:p>
          <a:p>
            <a:pPr lvl="1" algn="just"/>
            <a:r>
              <a:rPr lang="ca-ES" sz="3000" dirty="0" err="1"/>
              <a:t>Necesidad</a:t>
            </a:r>
            <a:r>
              <a:rPr lang="ca-ES" sz="3000" dirty="0"/>
              <a:t> de AUTORITZACIÓN JUDICIAL para </a:t>
            </a:r>
            <a:r>
              <a:rPr lang="ca-ES" sz="3000" dirty="0" err="1"/>
              <a:t>ingresar</a:t>
            </a:r>
            <a:r>
              <a:rPr lang="ca-ES" sz="3000" dirty="0"/>
              <a:t> en un centro </a:t>
            </a:r>
            <a:r>
              <a:rPr lang="ca-ES" sz="3000" dirty="0" err="1"/>
              <a:t>especializado</a:t>
            </a:r>
            <a:r>
              <a:rPr lang="ca-ES" sz="3000" dirty="0"/>
              <a:t>. </a:t>
            </a:r>
          </a:p>
          <a:p>
            <a:pPr lvl="1" algn="just"/>
            <a:endParaRPr lang="ca-ES" sz="3000" dirty="0"/>
          </a:p>
          <a:p>
            <a:pPr lvl="1" algn="just"/>
            <a:r>
              <a:rPr lang="ca-ES" sz="3000" dirty="0"/>
              <a:t>Esta </a:t>
            </a:r>
            <a:r>
              <a:rPr lang="ca-ES" sz="3000" dirty="0" err="1"/>
              <a:t>autorización</a:t>
            </a:r>
            <a:r>
              <a:rPr lang="ca-ES" sz="3000" dirty="0"/>
              <a:t> no </a:t>
            </a:r>
            <a:r>
              <a:rPr lang="ca-ES" sz="3000" dirty="0" err="1"/>
              <a:t>será</a:t>
            </a:r>
            <a:r>
              <a:rPr lang="ca-ES" sz="3000" dirty="0"/>
              <a:t> </a:t>
            </a:r>
            <a:r>
              <a:rPr lang="ca-ES" sz="3000" dirty="0" err="1"/>
              <a:t>necesaria</a:t>
            </a:r>
            <a:r>
              <a:rPr lang="ca-ES" sz="3000" dirty="0"/>
              <a:t>, en caso de URGENCIA MÉDICA. </a:t>
            </a:r>
          </a:p>
          <a:p>
            <a:pPr lvl="1" algn="just"/>
            <a:endParaRPr lang="es-ES" sz="3000" dirty="0"/>
          </a:p>
          <a:p>
            <a:endParaRPr lang="ca-ES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376680" y="629503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ca-ES" sz="3000" b="1" dirty="0"/>
              <a:t/>
            </a:r>
            <a:br>
              <a:rPr lang="ca-ES" sz="3000" b="1" dirty="0"/>
            </a:br>
            <a:r>
              <a:rPr lang="ca-ES" sz="3000" b="1" dirty="0"/>
              <a:t/>
            </a:r>
            <a:br>
              <a:rPr lang="ca-ES" sz="3000" b="1" dirty="0"/>
            </a:br>
            <a:r>
              <a:rPr lang="ca-ES" sz="3000" b="1" dirty="0"/>
              <a:t/>
            </a:r>
            <a:br>
              <a:rPr lang="ca-ES" sz="3000" b="1" dirty="0"/>
            </a:br>
            <a:r>
              <a:rPr lang="ca-ES" sz="3000" b="1" dirty="0"/>
              <a:t>AUTORIZACIÓN JUDICIAL PARA INGRESAR EN UN CENTRO ESPECIALIZADO A UNA PERSONA VULNERABLE EN CONTRA DE SU VOLUNTAD</a:t>
            </a:r>
            <a:r>
              <a:rPr lang="es-ES" sz="3000" b="1" dirty="0"/>
              <a:t/>
            </a:r>
            <a:br>
              <a:rPr lang="es-ES" sz="3000" b="1" dirty="0"/>
            </a:br>
            <a:endParaRPr lang="ca-ES" sz="3000" b="1" dirty="0"/>
          </a:p>
        </p:txBody>
      </p:sp>
    </p:spTree>
    <p:extLst>
      <p:ext uri="{BB962C8B-B14F-4D97-AF65-F5344CB8AC3E}">
        <p14:creationId xmlns:p14="http://schemas.microsoft.com/office/powerpoint/2010/main" val="3467021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b="1" dirty="0"/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a-ES" sz="3400" dirty="0"/>
              <a:t>TEMAS A TRATAR:</a:t>
            </a:r>
          </a:p>
          <a:p>
            <a:pPr marL="0" indent="0">
              <a:buNone/>
            </a:pPr>
            <a:endParaRPr lang="ca-ES" sz="3400" dirty="0"/>
          </a:p>
          <a:p>
            <a:pPr marL="457200" lvl="1" indent="0">
              <a:buNone/>
            </a:pPr>
            <a:r>
              <a:rPr lang="ca-ES" sz="3400" dirty="0"/>
              <a:t>1) TESTAMENTOS Y HERENCIAS </a:t>
            </a:r>
          </a:p>
          <a:p>
            <a:pPr marL="457200" lvl="1" indent="0">
              <a:buNone/>
            </a:pPr>
            <a:endParaRPr lang="ca-ES" sz="3400" dirty="0"/>
          </a:p>
          <a:p>
            <a:pPr marL="457200" lvl="1" indent="0">
              <a:buNone/>
            </a:pPr>
            <a:r>
              <a:rPr lang="ca-ES" sz="3400" dirty="0"/>
              <a:t>2) AUTOPROTECCIÓN DE LAS PERSONAS</a:t>
            </a:r>
          </a:p>
        </p:txBody>
      </p:sp>
    </p:spTree>
    <p:extLst>
      <p:ext uri="{BB962C8B-B14F-4D97-AF65-F5344CB8AC3E}">
        <p14:creationId xmlns:p14="http://schemas.microsoft.com/office/powerpoint/2010/main" val="21292808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b="1" dirty="0"/>
              <a:t>ACTUACIONES ANTES DE INICIAR UN PROCEDIMIENTO DE INCAPACITACIÓN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ca-ES" sz="2400" b="1" dirty="0"/>
          </a:p>
          <a:p>
            <a:pPr lvl="0" algn="just"/>
            <a:r>
              <a:rPr lang="ca-ES" sz="2400" b="1" dirty="0"/>
              <a:t>TOMA DE DECISIONES.</a:t>
            </a:r>
          </a:p>
          <a:p>
            <a:pPr lvl="0" algn="just"/>
            <a:endParaRPr lang="ca-ES" sz="2400" b="1" dirty="0"/>
          </a:p>
          <a:p>
            <a:pPr lvl="0" algn="just"/>
            <a:r>
              <a:rPr lang="ca-ES" sz="2400" b="1" dirty="0"/>
              <a:t>LEGITIMACIÓN ACTIVA. </a:t>
            </a:r>
          </a:p>
          <a:p>
            <a:pPr lvl="0" algn="just"/>
            <a:endParaRPr lang="ca-ES" sz="2400" b="1" dirty="0"/>
          </a:p>
          <a:p>
            <a:pPr lvl="0" algn="just"/>
            <a:r>
              <a:rPr lang="ca-ES" sz="2400" b="1" dirty="0" err="1"/>
              <a:t>Cualquier</a:t>
            </a:r>
            <a:r>
              <a:rPr lang="ca-ES" sz="2400" b="1" dirty="0"/>
              <a:t> persona que </a:t>
            </a:r>
            <a:r>
              <a:rPr lang="ca-ES" sz="2400" b="1" dirty="0" err="1"/>
              <a:t>conozca</a:t>
            </a:r>
            <a:r>
              <a:rPr lang="ca-ES" sz="2400" b="1" dirty="0"/>
              <a:t> una </a:t>
            </a:r>
            <a:r>
              <a:rPr lang="ca-ES" sz="2400" b="1" dirty="0" err="1"/>
              <a:t>situación</a:t>
            </a:r>
            <a:r>
              <a:rPr lang="ca-ES" sz="2400" b="1" dirty="0"/>
              <a:t> de </a:t>
            </a:r>
            <a:r>
              <a:rPr lang="ca-ES" sz="2400" b="1" dirty="0" err="1"/>
              <a:t>riesgo</a:t>
            </a:r>
            <a:r>
              <a:rPr lang="ca-ES" sz="2400" b="1" dirty="0"/>
              <a:t> de una persona vulnerable, </a:t>
            </a:r>
            <a:r>
              <a:rPr lang="ca-ES" sz="2400" b="1" dirty="0" err="1"/>
              <a:t>pero</a:t>
            </a:r>
            <a:r>
              <a:rPr lang="ca-ES" sz="2400" b="1" dirty="0"/>
              <a:t> no </a:t>
            </a:r>
            <a:r>
              <a:rPr lang="ca-ES" sz="2400" b="1" dirty="0" err="1"/>
              <a:t>esté</a:t>
            </a:r>
            <a:r>
              <a:rPr lang="ca-ES" sz="2400" b="1" dirty="0"/>
              <a:t> legitimada para </a:t>
            </a:r>
            <a:r>
              <a:rPr lang="ca-ES" sz="2400" b="1" dirty="0" err="1"/>
              <a:t>interponer</a:t>
            </a:r>
            <a:r>
              <a:rPr lang="ca-ES" sz="2400" b="1" dirty="0"/>
              <a:t> el </a:t>
            </a:r>
            <a:r>
              <a:rPr lang="ca-ES" sz="2400" b="1" dirty="0" err="1"/>
              <a:t>procedimiento</a:t>
            </a:r>
            <a:r>
              <a:rPr lang="ca-ES" sz="2400" b="1" dirty="0"/>
              <a:t>, </a:t>
            </a:r>
            <a:r>
              <a:rPr lang="ca-ES" sz="2400" b="1" dirty="0" err="1"/>
              <a:t>puede</a:t>
            </a:r>
            <a:r>
              <a:rPr lang="ca-ES" sz="2400" b="1" dirty="0"/>
              <a:t> </a:t>
            </a:r>
            <a:r>
              <a:rPr lang="ca-ES" sz="2400" b="1" dirty="0" err="1"/>
              <a:t>comunicarlo</a:t>
            </a:r>
            <a:r>
              <a:rPr lang="ca-ES" sz="2400" b="1" dirty="0"/>
              <a:t> al </a:t>
            </a:r>
            <a:r>
              <a:rPr lang="ca-ES" sz="2400" b="1" dirty="0" err="1"/>
              <a:t>Ministerio</a:t>
            </a:r>
            <a:r>
              <a:rPr lang="ca-ES" sz="2400" b="1" dirty="0"/>
              <a:t> Fiscal.</a:t>
            </a:r>
            <a:endParaRPr lang="es-ES" sz="2400" dirty="0"/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0376147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a-ES" sz="3600" b="1" dirty="0"/>
              <a:t>DOCUMENTACIÓN NECESARIA PARA INTERPONER UN PROCEDIMIENTO DE INCAPACITACIÓN</a:t>
            </a:r>
            <a:r>
              <a:rPr lang="es-ES" sz="3600" b="1" dirty="0"/>
              <a:t/>
            </a:r>
            <a:br>
              <a:rPr lang="es-ES" sz="3600" b="1" dirty="0"/>
            </a:br>
            <a:endParaRPr lang="ca-ES" sz="36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s-ES" sz="4000" dirty="0"/>
          </a:p>
          <a:p>
            <a:pPr marL="0" indent="0">
              <a:buNone/>
            </a:pPr>
            <a:r>
              <a:rPr lang="ca-ES" sz="8000" b="1" dirty="0"/>
              <a:t>1.- </a:t>
            </a:r>
            <a:r>
              <a:rPr lang="ca-ES" sz="8000" dirty="0"/>
              <a:t>Poder para </a:t>
            </a:r>
            <a:r>
              <a:rPr lang="ca-ES" sz="8000" dirty="0" err="1"/>
              <a:t>pleitos</a:t>
            </a:r>
            <a:r>
              <a:rPr lang="ca-ES" sz="8000" dirty="0"/>
              <a:t> a favor de </a:t>
            </a:r>
            <a:r>
              <a:rPr lang="ca-ES" sz="8000" dirty="0" err="1"/>
              <a:t>Abogado</a:t>
            </a:r>
            <a:r>
              <a:rPr lang="ca-ES" sz="8000" dirty="0"/>
              <a:t> y Procurador.</a:t>
            </a:r>
            <a:endParaRPr lang="es-ES" sz="8000" dirty="0"/>
          </a:p>
          <a:p>
            <a:pPr marL="0" indent="0">
              <a:buNone/>
            </a:pPr>
            <a:r>
              <a:rPr lang="ca-ES" sz="8000" b="1" dirty="0"/>
              <a:t>2.- </a:t>
            </a:r>
            <a:r>
              <a:rPr lang="ca-ES" sz="8000" dirty="0" err="1"/>
              <a:t>Certificado</a:t>
            </a:r>
            <a:r>
              <a:rPr lang="ca-ES" sz="8000" dirty="0"/>
              <a:t> literal de </a:t>
            </a:r>
            <a:r>
              <a:rPr lang="ca-ES" sz="8000" dirty="0" err="1"/>
              <a:t>nacimiento</a:t>
            </a:r>
            <a:r>
              <a:rPr lang="ca-ES" sz="8000" dirty="0"/>
              <a:t> de la persona a </a:t>
            </a:r>
            <a:r>
              <a:rPr lang="ca-ES" sz="8000" dirty="0" err="1"/>
              <a:t>proteger</a:t>
            </a:r>
            <a:r>
              <a:rPr lang="ca-ES" sz="8000" dirty="0"/>
              <a:t>.</a:t>
            </a:r>
            <a:endParaRPr lang="es-ES" sz="8000" dirty="0"/>
          </a:p>
          <a:p>
            <a:pPr marL="0" indent="0">
              <a:buNone/>
            </a:pPr>
            <a:r>
              <a:rPr lang="ca-ES" sz="8000" b="1" dirty="0"/>
              <a:t>3.- </a:t>
            </a:r>
            <a:r>
              <a:rPr lang="ca-ES" sz="8000" dirty="0"/>
              <a:t>Fotocopia del </a:t>
            </a:r>
            <a:r>
              <a:rPr lang="ca-ES" sz="8000" dirty="0" err="1"/>
              <a:t>Libro</a:t>
            </a:r>
            <a:r>
              <a:rPr lang="ca-ES" sz="8000" dirty="0"/>
              <a:t> de </a:t>
            </a:r>
            <a:r>
              <a:rPr lang="ca-ES" sz="8000" dirty="0" err="1"/>
              <a:t>Familia</a:t>
            </a:r>
            <a:r>
              <a:rPr lang="ca-ES" sz="8000" dirty="0"/>
              <a:t> y Acta literal de </a:t>
            </a:r>
            <a:r>
              <a:rPr lang="ca-ES" sz="8000" dirty="0" err="1"/>
              <a:t>Matrimonio</a:t>
            </a:r>
            <a:r>
              <a:rPr lang="ca-ES" sz="8000" dirty="0"/>
              <a:t>.</a:t>
            </a:r>
            <a:endParaRPr lang="es-ES" sz="8000" dirty="0"/>
          </a:p>
          <a:p>
            <a:pPr marL="0" indent="0">
              <a:buNone/>
            </a:pPr>
            <a:r>
              <a:rPr lang="ca-ES" sz="8000" b="1" dirty="0"/>
              <a:t>4.-</a:t>
            </a:r>
            <a:r>
              <a:rPr lang="ca-ES" sz="8000" dirty="0"/>
              <a:t> </a:t>
            </a:r>
            <a:r>
              <a:rPr lang="ca-ES" sz="8000" dirty="0" err="1"/>
              <a:t>Certificado</a:t>
            </a:r>
            <a:r>
              <a:rPr lang="ca-ES" sz="8000" dirty="0"/>
              <a:t> de </a:t>
            </a:r>
            <a:r>
              <a:rPr lang="ca-ES" sz="8000" dirty="0" err="1"/>
              <a:t>empadronamiento</a:t>
            </a:r>
            <a:r>
              <a:rPr lang="ca-ES" sz="8000" dirty="0"/>
              <a:t> de la persona a </a:t>
            </a:r>
            <a:r>
              <a:rPr lang="ca-ES" sz="8000" dirty="0" err="1"/>
              <a:t>proteger</a:t>
            </a:r>
            <a:r>
              <a:rPr lang="ca-ES" sz="8000" dirty="0"/>
              <a:t>.</a:t>
            </a:r>
            <a:endParaRPr lang="es-ES" sz="8000" dirty="0"/>
          </a:p>
          <a:p>
            <a:pPr marL="0" indent="0">
              <a:buNone/>
            </a:pPr>
            <a:r>
              <a:rPr lang="ca-ES" sz="8000" b="1" dirty="0"/>
              <a:t>5.- </a:t>
            </a:r>
            <a:r>
              <a:rPr lang="ca-ES" sz="8000" dirty="0" err="1"/>
              <a:t>Certificado</a:t>
            </a:r>
            <a:r>
              <a:rPr lang="ca-ES" sz="8000" dirty="0"/>
              <a:t> </a:t>
            </a:r>
            <a:r>
              <a:rPr lang="ca-ES" sz="8000" dirty="0" err="1"/>
              <a:t>Médico</a:t>
            </a:r>
            <a:r>
              <a:rPr lang="ca-ES" sz="8000" dirty="0"/>
              <a:t> que </a:t>
            </a:r>
            <a:r>
              <a:rPr lang="ca-ES" sz="8000" dirty="0" err="1"/>
              <a:t>defina</a:t>
            </a:r>
            <a:r>
              <a:rPr lang="ca-ES" sz="8000" dirty="0"/>
              <a:t> la </a:t>
            </a:r>
            <a:r>
              <a:rPr lang="ca-ES" sz="8000" dirty="0" err="1"/>
              <a:t>enfermedad</a:t>
            </a:r>
            <a:r>
              <a:rPr lang="ca-ES" sz="8000" dirty="0"/>
              <a:t> que </a:t>
            </a:r>
            <a:r>
              <a:rPr lang="ca-ES" sz="8000" dirty="0" err="1"/>
              <a:t>sufre</a:t>
            </a:r>
            <a:r>
              <a:rPr lang="ca-ES" sz="8000" dirty="0"/>
              <a:t> la persona a </a:t>
            </a:r>
            <a:r>
              <a:rPr lang="ca-ES" sz="8000" dirty="0" err="1"/>
              <a:t>proteger</a:t>
            </a:r>
            <a:r>
              <a:rPr lang="ca-ES" sz="8000" dirty="0"/>
              <a:t> de la manera </a:t>
            </a:r>
            <a:r>
              <a:rPr lang="ca-ES" sz="8000" dirty="0" err="1"/>
              <a:t>más</a:t>
            </a:r>
            <a:r>
              <a:rPr lang="ca-ES" sz="8000" dirty="0"/>
              <a:t> exhaustiva </a:t>
            </a:r>
            <a:r>
              <a:rPr lang="ca-ES" sz="8000" dirty="0" err="1"/>
              <a:t>posible</a:t>
            </a:r>
            <a:r>
              <a:rPr lang="ca-ES" sz="8000" dirty="0"/>
              <a:t>.</a:t>
            </a:r>
            <a:endParaRPr lang="es-ES" sz="8000" dirty="0"/>
          </a:p>
          <a:p>
            <a:pPr marL="0" indent="0">
              <a:buNone/>
            </a:pPr>
            <a:r>
              <a:rPr lang="ca-ES" sz="8000" b="1" dirty="0"/>
              <a:t>6.- </a:t>
            </a:r>
            <a:r>
              <a:rPr lang="ca-ES" sz="8000" dirty="0"/>
              <a:t>Dictamen de </a:t>
            </a:r>
            <a:r>
              <a:rPr lang="ca-ES" sz="8000" dirty="0" err="1"/>
              <a:t>cualificación</a:t>
            </a:r>
            <a:r>
              <a:rPr lang="ca-ES" sz="8000" dirty="0"/>
              <a:t> de </a:t>
            </a:r>
            <a:r>
              <a:rPr lang="ca-ES" sz="8000" dirty="0" err="1"/>
              <a:t>disminución</a:t>
            </a:r>
            <a:r>
              <a:rPr lang="ca-ES" sz="8000" dirty="0"/>
              <a:t> </a:t>
            </a:r>
            <a:r>
              <a:rPr lang="ca-ES" sz="8000" dirty="0" err="1"/>
              <a:t>emitido</a:t>
            </a:r>
            <a:r>
              <a:rPr lang="ca-ES" sz="8000" dirty="0"/>
              <a:t> por la Secretaria de </a:t>
            </a:r>
            <a:r>
              <a:rPr lang="ca-ES" sz="8000" dirty="0" err="1"/>
              <a:t>Inclusión</a:t>
            </a:r>
            <a:r>
              <a:rPr lang="ca-ES" sz="8000" dirty="0"/>
              <a:t> Social y </a:t>
            </a:r>
            <a:r>
              <a:rPr lang="ca-ES" sz="8000" dirty="0" err="1"/>
              <a:t>Promoción</a:t>
            </a:r>
            <a:r>
              <a:rPr lang="ca-ES" sz="8000" dirty="0"/>
              <a:t> de la </a:t>
            </a:r>
            <a:r>
              <a:rPr lang="ca-ES" sz="8000" dirty="0" err="1"/>
              <a:t>Autonomía</a:t>
            </a:r>
            <a:r>
              <a:rPr lang="ca-ES" sz="8000" dirty="0"/>
              <a:t> Personal.</a:t>
            </a:r>
            <a:endParaRPr lang="es-ES" sz="8000" dirty="0"/>
          </a:p>
          <a:p>
            <a:pPr marL="0" indent="0">
              <a:buNone/>
            </a:pPr>
            <a:r>
              <a:rPr lang="ca-ES" sz="8000" b="1" dirty="0"/>
              <a:t>7.- </a:t>
            </a:r>
            <a:r>
              <a:rPr lang="ca-ES" sz="8000" dirty="0" err="1"/>
              <a:t>Resolución</a:t>
            </a:r>
            <a:r>
              <a:rPr lang="ca-ES" sz="8000" dirty="0"/>
              <a:t> del </a:t>
            </a:r>
            <a:r>
              <a:rPr lang="ca-ES" sz="8000" dirty="0" err="1"/>
              <a:t>grado</a:t>
            </a:r>
            <a:r>
              <a:rPr lang="ca-ES" sz="8000" dirty="0"/>
              <a:t> de </a:t>
            </a:r>
            <a:r>
              <a:rPr lang="ca-ES" sz="8000" dirty="0" err="1"/>
              <a:t>dependencia</a:t>
            </a:r>
            <a:r>
              <a:rPr lang="ca-ES" sz="8000" dirty="0"/>
              <a:t>.</a:t>
            </a:r>
            <a:endParaRPr lang="es-ES" sz="8000" dirty="0"/>
          </a:p>
          <a:p>
            <a:pPr marL="0" indent="0">
              <a:buNone/>
            </a:pPr>
            <a:r>
              <a:rPr lang="ca-ES" sz="8000" b="1" dirty="0"/>
              <a:t>8.- </a:t>
            </a:r>
            <a:r>
              <a:rPr lang="ca-ES" sz="8000" dirty="0"/>
              <a:t>Informe Psicosocial.</a:t>
            </a:r>
            <a:endParaRPr lang="es-ES" sz="8000" dirty="0"/>
          </a:p>
          <a:p>
            <a:pPr marL="0" indent="0">
              <a:buNone/>
            </a:pPr>
            <a:r>
              <a:rPr lang="ca-ES" sz="8000" b="1" dirty="0"/>
              <a:t>9.- </a:t>
            </a:r>
            <a:r>
              <a:rPr lang="ca-ES" sz="8000" dirty="0" err="1"/>
              <a:t>Certificado</a:t>
            </a:r>
            <a:r>
              <a:rPr lang="ca-ES" sz="8000" dirty="0"/>
              <a:t> de </a:t>
            </a:r>
            <a:r>
              <a:rPr lang="ca-ES" sz="8000" dirty="0" err="1"/>
              <a:t>antecedentes</a:t>
            </a:r>
            <a:r>
              <a:rPr lang="ca-ES" sz="8000" dirty="0"/>
              <a:t> </a:t>
            </a:r>
            <a:r>
              <a:rPr lang="ca-ES" sz="8000" dirty="0" err="1"/>
              <a:t>penales</a:t>
            </a:r>
            <a:r>
              <a:rPr lang="ca-ES" sz="8000" dirty="0"/>
              <a:t> de la persona </a:t>
            </a:r>
            <a:r>
              <a:rPr lang="ca-ES" sz="8000" dirty="0" err="1"/>
              <a:t>propuesta</a:t>
            </a:r>
            <a:r>
              <a:rPr lang="ca-ES" sz="8000" dirty="0"/>
              <a:t> como Tutor.</a:t>
            </a:r>
            <a:endParaRPr lang="es-ES" sz="8000" dirty="0"/>
          </a:p>
          <a:p>
            <a:pPr marL="0" indent="0">
              <a:buNone/>
            </a:pPr>
            <a:r>
              <a:rPr lang="ca-ES" b="1" dirty="0"/>
              <a:t> </a:t>
            </a:r>
            <a:r>
              <a:rPr lang="ca-ES" dirty="0"/>
              <a:t> </a:t>
            </a:r>
            <a:endParaRPr lang="es-ES" dirty="0"/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814945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b="1" dirty="0"/>
              <a:t>TESTAMENTOS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ca-ES" sz="1600" b="1" dirty="0" err="1"/>
              <a:t>Tipos</a:t>
            </a:r>
            <a:r>
              <a:rPr lang="ca-ES" sz="1600" b="1" dirty="0"/>
              <a:t> de </a:t>
            </a:r>
            <a:r>
              <a:rPr lang="ca-ES" sz="1600" b="1" dirty="0" err="1"/>
              <a:t>testamento</a:t>
            </a:r>
            <a:endParaRPr lang="ca-ES" sz="1600" b="1" dirty="0"/>
          </a:p>
          <a:p>
            <a:pPr marL="0" indent="0" algn="just">
              <a:buNone/>
            </a:pPr>
            <a:endParaRPr lang="es-ES" sz="1600" b="1" dirty="0"/>
          </a:p>
          <a:p>
            <a:pPr marL="0" indent="0" algn="just">
              <a:buNone/>
            </a:pPr>
            <a:r>
              <a:rPr lang="ca-ES" sz="1600" b="1" dirty="0"/>
              <a:t>a).- </a:t>
            </a:r>
            <a:r>
              <a:rPr lang="ca-ES" sz="1600" u="sng" dirty="0" err="1"/>
              <a:t>Testamento</a:t>
            </a:r>
            <a:r>
              <a:rPr lang="ca-ES" sz="1600" u="sng" dirty="0"/>
              <a:t> Notarial</a:t>
            </a:r>
            <a:r>
              <a:rPr lang="ca-ES" sz="1600" dirty="0"/>
              <a:t>.</a:t>
            </a:r>
          </a:p>
          <a:p>
            <a:pPr marL="0" indent="0" algn="just">
              <a:buNone/>
            </a:pPr>
            <a:endParaRPr lang="es-ES" sz="1600" dirty="0"/>
          </a:p>
          <a:p>
            <a:pPr marL="0" indent="0" algn="just">
              <a:buNone/>
            </a:pPr>
            <a:r>
              <a:rPr lang="ca-ES" sz="1600" b="1" dirty="0"/>
              <a:t>b).- </a:t>
            </a:r>
            <a:r>
              <a:rPr lang="ca-ES" sz="1600" u="sng" dirty="0" err="1"/>
              <a:t>Testamento</a:t>
            </a:r>
            <a:r>
              <a:rPr lang="ca-ES" sz="1600" u="sng" dirty="0"/>
              <a:t> </a:t>
            </a:r>
            <a:r>
              <a:rPr lang="ca-ES" sz="1600" u="sng" dirty="0" err="1"/>
              <a:t>hológrafo</a:t>
            </a:r>
            <a:r>
              <a:rPr lang="ca-ES" sz="1600" dirty="0"/>
              <a:t>.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1110067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b="1" dirty="0"/>
              <a:t>LEGÍTIMA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ca-ES" b="1" dirty="0"/>
          </a:p>
          <a:p>
            <a:pPr marL="0" indent="0" algn="just">
              <a:buNone/>
            </a:pPr>
            <a:r>
              <a:rPr lang="ca-ES" b="1" dirty="0"/>
              <a:t>a).- ¿</a:t>
            </a:r>
            <a:r>
              <a:rPr lang="ca-ES" b="1" dirty="0" err="1"/>
              <a:t>Quién</a:t>
            </a:r>
            <a:r>
              <a:rPr lang="ca-ES" b="1" dirty="0"/>
              <a:t> </a:t>
            </a:r>
            <a:r>
              <a:rPr lang="ca-ES" b="1" dirty="0" err="1"/>
              <a:t>tiene</a:t>
            </a:r>
            <a:r>
              <a:rPr lang="ca-ES" b="1" dirty="0"/>
              <a:t> </a:t>
            </a:r>
            <a:r>
              <a:rPr lang="ca-ES" b="1" dirty="0" err="1"/>
              <a:t>derecho</a:t>
            </a:r>
            <a:r>
              <a:rPr lang="ca-ES" b="1" dirty="0"/>
              <a:t> a la legítima? </a:t>
            </a:r>
          </a:p>
          <a:p>
            <a:pPr marL="0" indent="0" algn="just">
              <a:buNone/>
            </a:pPr>
            <a:endParaRPr lang="es-ES" b="1" dirty="0"/>
          </a:p>
          <a:p>
            <a:pPr marL="0" indent="0" algn="just">
              <a:buNone/>
            </a:pPr>
            <a:r>
              <a:rPr lang="ca-ES" b="1" dirty="0"/>
              <a:t>b).- </a:t>
            </a:r>
            <a:r>
              <a:rPr lang="ca-ES" b="1" dirty="0" err="1"/>
              <a:t>Cuantía</a:t>
            </a:r>
            <a:r>
              <a:rPr lang="ca-ES" b="1" dirty="0"/>
              <a:t> de la legítima: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575164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b="1" dirty="0"/>
              <a:t>LEGADOS Y PRELEGADOS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a-ES" sz="2400" dirty="0"/>
          </a:p>
          <a:p>
            <a:pPr algn="just"/>
            <a:r>
              <a:rPr lang="ca-ES" sz="2600" b="1" dirty="0"/>
              <a:t>¿</a:t>
            </a:r>
            <a:r>
              <a:rPr lang="ca-ES" sz="2600" b="1" dirty="0" err="1"/>
              <a:t>Qué</a:t>
            </a:r>
            <a:r>
              <a:rPr lang="ca-ES" sz="2600" b="1" dirty="0"/>
              <a:t> es un </a:t>
            </a:r>
            <a:r>
              <a:rPr lang="ca-ES" sz="2600" b="1" dirty="0" err="1"/>
              <a:t>legado</a:t>
            </a:r>
            <a:r>
              <a:rPr lang="ca-ES" sz="2600" b="1" dirty="0"/>
              <a:t>?</a:t>
            </a:r>
          </a:p>
          <a:p>
            <a:pPr algn="just"/>
            <a:endParaRPr lang="ca-ES" sz="2600" b="1" dirty="0"/>
          </a:p>
          <a:p>
            <a:pPr algn="just"/>
            <a:r>
              <a:rPr lang="ca-ES" sz="2600" b="1" dirty="0"/>
              <a:t>¿</a:t>
            </a:r>
            <a:r>
              <a:rPr lang="ca-ES" sz="2600" b="1" dirty="0" err="1"/>
              <a:t>Qué</a:t>
            </a:r>
            <a:r>
              <a:rPr lang="ca-ES" sz="2600" b="1" dirty="0"/>
              <a:t> es un </a:t>
            </a:r>
            <a:r>
              <a:rPr lang="ca-ES" sz="2600" b="1" dirty="0" err="1"/>
              <a:t>prelegado</a:t>
            </a:r>
            <a:r>
              <a:rPr lang="ca-ES" sz="2600" b="1" dirty="0"/>
              <a:t>?</a:t>
            </a:r>
            <a:endParaRPr lang="es-ES" sz="2600" b="1" dirty="0"/>
          </a:p>
        </p:txBody>
      </p:sp>
    </p:spTree>
    <p:extLst>
      <p:ext uri="{BB962C8B-B14F-4D97-AF65-F5344CB8AC3E}">
        <p14:creationId xmlns:p14="http://schemas.microsoft.com/office/powerpoint/2010/main" val="1007210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b="1" dirty="0"/>
              <a:t>ALBACEA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a-ES" dirty="0"/>
          </a:p>
          <a:p>
            <a:pPr algn="just"/>
            <a:r>
              <a:rPr lang="ca-ES" sz="2600" b="1" dirty="0"/>
              <a:t>¿</a:t>
            </a:r>
            <a:r>
              <a:rPr lang="ca-ES" sz="2600" b="1" dirty="0" err="1"/>
              <a:t>Quién</a:t>
            </a:r>
            <a:r>
              <a:rPr lang="ca-ES" sz="2600" b="1" dirty="0"/>
              <a:t> es el </a:t>
            </a:r>
            <a:r>
              <a:rPr lang="ca-ES" sz="2600" b="1" dirty="0" err="1"/>
              <a:t>albacea</a:t>
            </a:r>
            <a:r>
              <a:rPr lang="ca-ES" sz="2600" b="1" dirty="0"/>
              <a:t>?</a:t>
            </a:r>
          </a:p>
          <a:p>
            <a:pPr algn="just"/>
            <a:r>
              <a:rPr lang="ca-ES" sz="2600" dirty="0"/>
              <a:t>El </a:t>
            </a:r>
            <a:r>
              <a:rPr lang="ca-ES" sz="2600" dirty="0" err="1"/>
              <a:t>albacea</a:t>
            </a:r>
            <a:r>
              <a:rPr lang="ca-ES" sz="2600" dirty="0"/>
              <a:t>, es </a:t>
            </a:r>
            <a:r>
              <a:rPr lang="ca-ES" sz="2600" dirty="0" err="1"/>
              <a:t>nombrado</a:t>
            </a:r>
            <a:r>
              <a:rPr lang="ca-ES" sz="2600" dirty="0"/>
              <a:t> por el testador para distribuir la </a:t>
            </a:r>
            <a:r>
              <a:rPr lang="ca-ES" sz="2600" dirty="0" err="1"/>
              <a:t>herencia</a:t>
            </a:r>
            <a:r>
              <a:rPr lang="ca-ES" sz="2600" dirty="0"/>
              <a:t> de </a:t>
            </a:r>
            <a:r>
              <a:rPr lang="ca-ES" sz="2600" dirty="0" err="1"/>
              <a:t>acuerdo</a:t>
            </a:r>
            <a:r>
              <a:rPr lang="ca-ES" sz="2600" dirty="0"/>
              <a:t> con </a:t>
            </a:r>
            <a:r>
              <a:rPr lang="ca-ES" sz="2600" dirty="0" err="1"/>
              <a:t>sus</a:t>
            </a:r>
            <a:r>
              <a:rPr lang="ca-ES" sz="2600" dirty="0"/>
              <a:t> </a:t>
            </a:r>
            <a:r>
              <a:rPr lang="ca-ES" sz="2600" dirty="0" err="1"/>
              <a:t>instrucciones</a:t>
            </a:r>
            <a:r>
              <a:rPr lang="ca-ES" sz="2600" dirty="0"/>
              <a:t>.</a:t>
            </a:r>
            <a:endParaRPr lang="es-ES" sz="2600" dirty="0"/>
          </a:p>
          <a:p>
            <a:pPr marL="0" indent="0">
              <a:buNone/>
            </a:pP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525235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b="1" dirty="0"/>
              <a:t>LA SUCESIÓN INTESTADA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a-ES" dirty="0"/>
          </a:p>
          <a:p>
            <a:endParaRPr lang="ca-ES" sz="2600" dirty="0"/>
          </a:p>
          <a:p>
            <a:pPr algn="just"/>
            <a:r>
              <a:rPr lang="ca-ES" sz="2600" b="1" dirty="0" err="1"/>
              <a:t>Definición</a:t>
            </a:r>
            <a:endParaRPr lang="ca-ES" sz="2600" b="1" dirty="0"/>
          </a:p>
          <a:p>
            <a:pPr algn="just"/>
            <a:r>
              <a:rPr lang="ca-ES" sz="2600" dirty="0"/>
              <a:t>La </a:t>
            </a:r>
            <a:r>
              <a:rPr lang="ca-ES" sz="2600" dirty="0" err="1"/>
              <a:t>sucesión</a:t>
            </a:r>
            <a:r>
              <a:rPr lang="ca-ES" sz="2600" dirty="0"/>
              <a:t> Intestada se </a:t>
            </a:r>
            <a:r>
              <a:rPr lang="ca-ES" sz="2600" dirty="0" err="1"/>
              <a:t>abre</a:t>
            </a:r>
            <a:r>
              <a:rPr lang="ca-ES" sz="2600" dirty="0"/>
              <a:t> </a:t>
            </a:r>
            <a:r>
              <a:rPr lang="ca-ES" sz="2600" dirty="0" err="1"/>
              <a:t>cuando</a:t>
            </a:r>
            <a:r>
              <a:rPr lang="ca-ES" sz="2600" dirty="0"/>
              <a:t> una persona </a:t>
            </a:r>
            <a:r>
              <a:rPr lang="ca-ES" sz="2600" dirty="0" err="1"/>
              <a:t>muere</a:t>
            </a:r>
            <a:r>
              <a:rPr lang="ca-ES" sz="2600" dirty="0"/>
              <a:t> </a:t>
            </a:r>
            <a:r>
              <a:rPr lang="ca-ES" sz="2600" dirty="0" err="1"/>
              <a:t>sin</a:t>
            </a:r>
            <a:r>
              <a:rPr lang="ca-ES" sz="2600" dirty="0"/>
              <a:t> </a:t>
            </a:r>
            <a:r>
              <a:rPr lang="ca-ES" sz="2600" dirty="0" err="1"/>
              <a:t>dejar</a:t>
            </a:r>
            <a:r>
              <a:rPr lang="ca-ES" sz="2600" dirty="0"/>
              <a:t> </a:t>
            </a:r>
            <a:r>
              <a:rPr lang="ca-ES" sz="2600" dirty="0" err="1"/>
              <a:t>heredero</a:t>
            </a:r>
            <a:r>
              <a:rPr lang="ca-ES" sz="2600" dirty="0"/>
              <a:t> </a:t>
            </a:r>
            <a:r>
              <a:rPr lang="ca-ES" sz="2600" dirty="0" err="1"/>
              <a:t>testamentario</a:t>
            </a:r>
            <a:r>
              <a:rPr lang="ca-ES" sz="2600" dirty="0"/>
              <a:t> o en </a:t>
            </a:r>
            <a:r>
              <a:rPr lang="ca-ES" sz="2600" dirty="0" err="1"/>
              <a:t>heretamiento</a:t>
            </a:r>
            <a:r>
              <a:rPr lang="ca-ES" sz="2600" dirty="0"/>
              <a:t> o </a:t>
            </a:r>
            <a:r>
              <a:rPr lang="ca-ES" sz="2600" dirty="0" err="1"/>
              <a:t>cuando</a:t>
            </a:r>
            <a:r>
              <a:rPr lang="ca-ES" sz="2600" dirty="0"/>
              <a:t> el </a:t>
            </a:r>
            <a:r>
              <a:rPr lang="ca-ES" sz="2600" dirty="0" err="1"/>
              <a:t>nombrado</a:t>
            </a:r>
            <a:r>
              <a:rPr lang="ca-ES" sz="2600" dirty="0"/>
              <a:t> o </a:t>
            </a:r>
            <a:r>
              <a:rPr lang="ca-ES" sz="2600" dirty="0" err="1"/>
              <a:t>nombrados</a:t>
            </a:r>
            <a:r>
              <a:rPr lang="ca-ES" sz="2600" dirty="0"/>
              <a:t> no </a:t>
            </a:r>
            <a:r>
              <a:rPr lang="ca-ES" sz="2600" dirty="0" err="1"/>
              <a:t>llegan</a:t>
            </a:r>
            <a:r>
              <a:rPr lang="ca-ES" sz="2600" dirty="0"/>
              <a:t> a </a:t>
            </a:r>
            <a:r>
              <a:rPr lang="ca-ES" sz="2600" dirty="0" err="1"/>
              <a:t>serlo</a:t>
            </a:r>
            <a:r>
              <a:rPr lang="ca-ES" sz="2600" dirty="0"/>
              <a:t>.</a:t>
            </a:r>
            <a:endParaRPr lang="es-ES" sz="2600" dirty="0"/>
          </a:p>
          <a:p>
            <a:pPr marL="0" indent="0">
              <a:buNone/>
            </a:pP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199846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b="1" dirty="0"/>
              <a:t>HERENCIAS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a-ES" sz="2600" dirty="0"/>
              <a:t>Las </a:t>
            </a:r>
            <a:r>
              <a:rPr lang="ca-ES" sz="2600" dirty="0" err="1"/>
              <a:t>herencias</a:t>
            </a:r>
            <a:r>
              <a:rPr lang="ca-ES" sz="2600" dirty="0"/>
              <a:t>, el </a:t>
            </a:r>
            <a:r>
              <a:rPr lang="ca-ES" sz="2600" dirty="0" err="1"/>
              <a:t>heredero</a:t>
            </a:r>
            <a:r>
              <a:rPr lang="ca-ES" sz="2600" dirty="0"/>
              <a:t> o </a:t>
            </a:r>
            <a:r>
              <a:rPr lang="ca-ES" sz="2600" dirty="0" err="1"/>
              <a:t>herederos</a:t>
            </a:r>
            <a:r>
              <a:rPr lang="ca-ES" sz="2600" dirty="0"/>
              <a:t> </a:t>
            </a:r>
            <a:r>
              <a:rPr lang="ca-ES" sz="2600" dirty="0" err="1"/>
              <a:t>suceden</a:t>
            </a:r>
            <a:r>
              <a:rPr lang="ca-ES" sz="2600" dirty="0"/>
              <a:t> en </a:t>
            </a:r>
            <a:r>
              <a:rPr lang="ca-ES" sz="2600" dirty="0" err="1"/>
              <a:t>todos</a:t>
            </a:r>
            <a:r>
              <a:rPr lang="ca-ES" sz="2600" dirty="0"/>
              <a:t> </a:t>
            </a:r>
            <a:r>
              <a:rPr lang="ca-ES" sz="2600" dirty="0" err="1"/>
              <a:t>sus</a:t>
            </a:r>
            <a:r>
              <a:rPr lang="ca-ES" sz="2600" dirty="0"/>
              <a:t> </a:t>
            </a:r>
            <a:r>
              <a:rPr lang="ca-ES" sz="2600" dirty="0" err="1"/>
              <a:t>derechos</a:t>
            </a:r>
            <a:r>
              <a:rPr lang="ca-ES" sz="2600" dirty="0"/>
              <a:t>  al </a:t>
            </a:r>
            <a:r>
              <a:rPr lang="ca-ES" sz="2600" dirty="0" err="1"/>
              <a:t>causante</a:t>
            </a:r>
            <a:r>
              <a:rPr lang="ca-ES" sz="2600" dirty="0"/>
              <a:t>, </a:t>
            </a:r>
            <a:r>
              <a:rPr lang="ca-ES" sz="2600" dirty="0" err="1"/>
              <a:t>adquiere</a:t>
            </a:r>
            <a:r>
              <a:rPr lang="ca-ES" sz="2600" dirty="0"/>
              <a:t> los </a:t>
            </a:r>
            <a:r>
              <a:rPr lang="ca-ES" sz="2600" dirty="0" err="1"/>
              <a:t>bienes</a:t>
            </a:r>
            <a:r>
              <a:rPr lang="ca-ES" sz="2600" dirty="0"/>
              <a:t> y </a:t>
            </a:r>
            <a:r>
              <a:rPr lang="ca-ES" sz="2600" dirty="0" err="1"/>
              <a:t>derechos</a:t>
            </a:r>
            <a:r>
              <a:rPr lang="ca-ES" sz="2600" dirty="0"/>
              <a:t> de la </a:t>
            </a:r>
            <a:r>
              <a:rPr lang="ca-ES" sz="2600" dirty="0" err="1"/>
              <a:t>herencia</a:t>
            </a:r>
            <a:r>
              <a:rPr lang="ca-ES" sz="2600" dirty="0"/>
              <a:t>, se subroga en las </a:t>
            </a:r>
            <a:r>
              <a:rPr lang="ca-ES" sz="2600" dirty="0" err="1"/>
              <a:t>obligaciones</a:t>
            </a:r>
            <a:r>
              <a:rPr lang="ca-ES" sz="2600" dirty="0"/>
              <a:t> del </a:t>
            </a:r>
            <a:r>
              <a:rPr lang="ca-ES" sz="2600" dirty="0" err="1"/>
              <a:t>causante</a:t>
            </a:r>
            <a:r>
              <a:rPr lang="ca-ES" sz="2600" dirty="0"/>
              <a:t> que no se </a:t>
            </a:r>
            <a:r>
              <a:rPr lang="ca-ES" sz="2600" dirty="0" err="1"/>
              <a:t>extingan</a:t>
            </a:r>
            <a:r>
              <a:rPr lang="ca-ES" sz="2600" dirty="0"/>
              <a:t> por </a:t>
            </a:r>
            <a:r>
              <a:rPr lang="ca-ES" sz="2600" dirty="0" err="1"/>
              <a:t>muerte</a:t>
            </a:r>
            <a:r>
              <a:rPr lang="ca-ES" sz="2600" dirty="0"/>
              <a:t>, queda </a:t>
            </a:r>
            <a:r>
              <a:rPr lang="ca-ES" sz="2600" dirty="0" err="1"/>
              <a:t>viculado</a:t>
            </a:r>
            <a:r>
              <a:rPr lang="ca-ES" sz="2600" dirty="0"/>
              <a:t> a los </a:t>
            </a:r>
            <a:r>
              <a:rPr lang="ca-ES" sz="2600" dirty="0" err="1"/>
              <a:t>actos</a:t>
            </a:r>
            <a:r>
              <a:rPr lang="ca-ES" sz="2600" dirty="0"/>
              <a:t> </a:t>
            </a:r>
            <a:r>
              <a:rPr lang="ca-ES" sz="2600" dirty="0" err="1"/>
              <a:t>propios</a:t>
            </a:r>
            <a:r>
              <a:rPr lang="ca-ES" sz="2600" dirty="0"/>
              <a:t> de este y, </a:t>
            </a:r>
            <a:r>
              <a:rPr lang="ca-ES" sz="2600" dirty="0" err="1"/>
              <a:t>además</a:t>
            </a:r>
            <a:r>
              <a:rPr lang="ca-ES" sz="2600" dirty="0"/>
              <a:t>, </a:t>
            </a:r>
            <a:r>
              <a:rPr lang="ca-ES" sz="2600" dirty="0" err="1"/>
              <a:t>debe</a:t>
            </a:r>
            <a:r>
              <a:rPr lang="ca-ES" sz="2600" dirty="0"/>
              <a:t> </a:t>
            </a:r>
            <a:r>
              <a:rPr lang="ca-ES" sz="2600" dirty="0" err="1"/>
              <a:t>cumplir</a:t>
            </a:r>
            <a:r>
              <a:rPr lang="ca-ES" sz="2600" dirty="0"/>
              <a:t> las </a:t>
            </a:r>
            <a:r>
              <a:rPr lang="ca-ES" sz="2600" dirty="0" err="1"/>
              <a:t>cargas</a:t>
            </a:r>
            <a:r>
              <a:rPr lang="ca-ES" sz="2600" dirty="0"/>
              <a:t> </a:t>
            </a:r>
            <a:r>
              <a:rPr lang="ca-ES" sz="2600" dirty="0" err="1"/>
              <a:t>hereditarias</a:t>
            </a:r>
            <a:r>
              <a:rPr lang="ca-ES" sz="2600" dirty="0"/>
              <a:t>.</a:t>
            </a:r>
          </a:p>
          <a:p>
            <a:pPr marL="0" indent="0" algn="just">
              <a:buNone/>
            </a:pPr>
            <a:endParaRPr lang="es-ES" sz="1500" dirty="0"/>
          </a:p>
          <a:p>
            <a:pPr algn="just"/>
            <a:r>
              <a:rPr lang="ca-ES" sz="2400" dirty="0" err="1"/>
              <a:t>Regulación</a:t>
            </a:r>
            <a:r>
              <a:rPr lang="ca-ES" sz="2400"/>
              <a:t>.</a:t>
            </a:r>
            <a:endParaRPr lang="es-ES" sz="2400" dirty="0"/>
          </a:p>
          <a:p>
            <a:pPr marL="0" indent="0" algn="just">
              <a:buNone/>
            </a:pPr>
            <a:endParaRPr lang="es-ES" sz="1500" dirty="0"/>
          </a:p>
          <a:p>
            <a:pPr algn="just"/>
            <a:r>
              <a:rPr lang="ca-ES" sz="2400" dirty="0"/>
              <a:t>Apertura de la </a:t>
            </a:r>
            <a:r>
              <a:rPr lang="ca-ES" sz="2400" dirty="0" err="1"/>
              <a:t>sucesión</a:t>
            </a:r>
            <a:r>
              <a:rPr lang="ca-ES" sz="2400" dirty="0"/>
              <a:t>.</a:t>
            </a:r>
            <a:endParaRPr lang="es-ES" sz="2400" dirty="0"/>
          </a:p>
          <a:p>
            <a:pPr marL="0" indent="0" algn="just">
              <a:buNone/>
            </a:pPr>
            <a:endParaRPr lang="es-ES" sz="1500" dirty="0"/>
          </a:p>
          <a:p>
            <a:pPr algn="just"/>
            <a:r>
              <a:rPr lang="ca-ES" sz="2400" dirty="0" err="1"/>
              <a:t>Adquisición</a:t>
            </a:r>
            <a:r>
              <a:rPr lang="ca-ES" sz="2400" dirty="0"/>
              <a:t> de la </a:t>
            </a:r>
            <a:r>
              <a:rPr lang="ca-ES" sz="2400" dirty="0" err="1"/>
              <a:t>herencia</a:t>
            </a:r>
            <a:r>
              <a:rPr lang="ca-ES" sz="2400" dirty="0"/>
              <a:t>.</a:t>
            </a:r>
            <a:endParaRPr lang="es-ES" sz="2400" dirty="0"/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605393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b="1" dirty="0"/>
              <a:t>GARANTÍAS DE PROTECCIÓN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a-ES" sz="3200" dirty="0"/>
          </a:p>
          <a:p>
            <a:pPr lvl="0"/>
            <a:endParaRPr lang="ca-ES" sz="3200" dirty="0"/>
          </a:p>
          <a:p>
            <a:pPr lvl="0"/>
            <a:r>
              <a:rPr lang="ca-ES" sz="3200" dirty="0"/>
              <a:t>A) PERSONAS CON CAPACIDAD CONSERVADA</a:t>
            </a:r>
          </a:p>
          <a:p>
            <a:pPr lvl="0"/>
            <a:endParaRPr lang="es-ES" sz="3200" dirty="0"/>
          </a:p>
          <a:p>
            <a:pPr lvl="0"/>
            <a:r>
              <a:rPr lang="ca-ES" sz="3200" dirty="0"/>
              <a:t>B) PERSONAS CON PÉRDIDA DE CAPACIDADES</a:t>
            </a:r>
            <a:endParaRPr lang="es-ES" sz="3200" dirty="0"/>
          </a:p>
          <a:p>
            <a:pPr marL="0" indent="0">
              <a:buNone/>
            </a:pP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41948882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140</TotalTime>
  <Words>753</Words>
  <Application>Microsoft Office PowerPoint</Application>
  <PresentationFormat>Personalizado</PresentationFormat>
  <Paragraphs>137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Retrospección</vt:lpstr>
      <vt:lpstr>PROTECCIÓN Y SEGURIDAD DE LAS PERSONAS MAYORES</vt:lpstr>
      <vt:lpstr>INTRODUCCIÓN</vt:lpstr>
      <vt:lpstr>TESTAMENTOS</vt:lpstr>
      <vt:lpstr>LEGÍTIMA</vt:lpstr>
      <vt:lpstr>LEGADOS Y PRELEGADOS</vt:lpstr>
      <vt:lpstr>ALBACEA</vt:lpstr>
      <vt:lpstr>LA SUCESIÓN INTESTADA</vt:lpstr>
      <vt:lpstr>HERENCIAS</vt:lpstr>
      <vt:lpstr>GARANTÍAS DE PROTECCIÓN</vt:lpstr>
      <vt:lpstr>LA INTERVENCIÓN DEL NOTARIO Y EL PROBLEMA DE LA CAPACIDAD</vt:lpstr>
      <vt:lpstr>LA INTERVENCIÓN DEL NOTARIO Y EL PROBLEMA DE LA CAPACIDAD</vt:lpstr>
      <vt:lpstr>EL PODER PREVENTIVO O CON SUBSITENCIA DE EFECTOS: En previsión sobrevenida de la capacidad. </vt:lpstr>
      <vt:lpstr>EL PODER PREVENTIVO O CON SUBSISTENCIA DE EFECTOS: En previsión sobrevenida de la capacidad. </vt:lpstr>
      <vt:lpstr>LAESCRITURA NOTARIAL DE AUTOTUTELA. DELACIÓN VOLUNTARIA. </vt:lpstr>
      <vt:lpstr>LA ESCRITURA NOTARIAL DE AUTOTUTELA. DELACIÓN VOLUNTARIA. </vt:lpstr>
      <vt:lpstr>DOCUMENTO DE VOLUNTADES ANTICIPADAS</vt:lpstr>
      <vt:lpstr>LA GUARDA DE HECHO</vt:lpstr>
      <vt:lpstr>EL DEFENSOR JUDICIAL</vt:lpstr>
      <vt:lpstr>   AUTORIZACIÓN JUDICIAL PARA INGRESAR EN UN CENTRO ESPECIALIZADO A UNA PERSONA VULNERABLE EN CONTRA DE SU VOLUNTAD </vt:lpstr>
      <vt:lpstr>ACTUACIONES ANTES DE INICIAR UN PROCEDIMIENTO DE INCAPACITACIÓN</vt:lpstr>
      <vt:lpstr>DOCUMENTACIÓN NECESARIA PARA INTERPONER UN PROCEDIMIENTO DE INCAPACITACIÓN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PROTECCIÓ I SEGURETAT DE LES PERSONES GRANS</dc:title>
  <dc:creator>practiques</dc:creator>
  <cp:lastModifiedBy>Gonzalo Sáenz Quílez</cp:lastModifiedBy>
  <cp:revision>45</cp:revision>
  <dcterms:created xsi:type="dcterms:W3CDTF">2019-02-20T17:43:20Z</dcterms:created>
  <dcterms:modified xsi:type="dcterms:W3CDTF">2021-03-08T16:18:46Z</dcterms:modified>
</cp:coreProperties>
</file>